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7" autoAdjust="0"/>
    <p:restoredTop sz="94638" autoAdjust="0"/>
  </p:normalViewPr>
  <p:slideViewPr>
    <p:cSldViewPr>
      <p:cViewPr varScale="1">
        <p:scale>
          <a:sx n="82" d="100"/>
          <a:sy n="82" d="100"/>
        </p:scale>
        <p:origin x="-152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E4F843-7AEF-4D84-B159-B49319480A2A}"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E4F843-7AEF-4D84-B159-B49319480A2A}"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E4F843-7AEF-4D84-B159-B49319480A2A}"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E4F843-7AEF-4D84-B159-B49319480A2A}"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E4F843-7AEF-4D84-B159-B49319480A2A}"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E4F843-7AEF-4D84-B159-B49319480A2A}" type="datetimeFigureOut">
              <a:rPr lang="en-US" smtClean="0"/>
              <a:pPr/>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E4F843-7AEF-4D84-B159-B49319480A2A}" type="datetimeFigureOut">
              <a:rPr lang="en-US" smtClean="0"/>
              <a:pPr/>
              <a:t>1/12/2015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E4F843-7AEF-4D84-B159-B49319480A2A}" type="datetimeFigureOut">
              <a:rPr lang="en-US" smtClean="0"/>
              <a:pPr/>
              <a:t>1/12/2015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E4F843-7AEF-4D84-B159-B49319480A2A}" type="datetimeFigureOut">
              <a:rPr lang="en-US" smtClean="0"/>
              <a:pPr/>
              <a:t>1/12/2015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E4F843-7AEF-4D84-B159-B49319480A2A}" type="datetimeFigureOut">
              <a:rPr lang="en-US" smtClean="0"/>
              <a:pPr/>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E4F843-7AEF-4D84-B159-B49319480A2A}" type="datetimeFigureOut">
              <a:rPr lang="en-US" smtClean="0"/>
              <a:pPr/>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E4F843-7AEF-4D84-B159-B49319480A2A}" type="datetimeFigureOut">
              <a:rPr lang="en-US" smtClean="0"/>
              <a:pPr/>
              <a:t>1/12/2015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6E2442-470B-4999-B0C0-7F28E8EC54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1470025"/>
          </a:xfrm>
        </p:spPr>
        <p:txBody>
          <a:bodyPr/>
          <a:lstStyle/>
          <a:p>
            <a:r>
              <a:rPr lang="en-US" sz="2400" b="1" smtClean="0"/>
              <a:t>Interferon alfacon-1 (DB00069)</a:t>
            </a:r>
            <a:r>
              <a:rPr lang="en-US" dirty="0" smtClean="0"/>
              <a:t/>
            </a:r>
            <a:br>
              <a:rPr lang="en-US" dirty="0" smtClean="0"/>
            </a:br>
            <a:r>
              <a:rPr lang="en-US" sz="2000" b="1" dirty="0" smtClean="0"/>
              <a:t>Approved Drug</a:t>
            </a:r>
            <a:endParaRPr lang="en-US" sz="2000" b="1" dirty="0"/>
          </a:p>
        </p:txBody>
      </p:sp>
      <p:sp>
        <p:nvSpPr>
          <p:cNvPr id="3" name="Subtitle 2"/>
          <p:cNvSpPr>
            <a:spLocks noGrp="1"/>
          </p:cNvSpPr>
          <p:nvPr>
            <p:ph type="subTitle" idx="1"/>
          </p:nvPr>
        </p:nvSpPr>
        <p:spPr>
          <a:xfrm>
            <a:off x="457200" y="1219200"/>
            <a:ext cx="8305800" cy="4419600"/>
          </a:xfrm>
        </p:spPr>
        <p:txBody>
          <a:bodyPr>
            <a:normAutofit fontScale="92500" lnSpcReduction="10000"/>
          </a:bodyPr>
          <a:lstStyle/>
          <a:p>
            <a:pPr algn="l"/>
            <a:r>
              <a:rPr lang="en-US" sz="1800" dirty="0" smtClean="0">
                <a:solidFill>
                  <a:srgbClr val="000000"/>
                </a:solidFill>
              </a:rPr>
              <a:t>Chemical Formula: C</a:t>
            </a:r>
            <a:r>
              <a:rPr lang="en-US" sz="1800" baseline="-25000" dirty="0" smtClean="0">
                <a:solidFill>
                  <a:srgbClr val="000000"/>
                </a:solidFill>
              </a:rPr>
              <a:t>860</a:t>
            </a:r>
            <a:r>
              <a:rPr lang="en-US" sz="1800" dirty="0" smtClean="0">
                <a:solidFill>
                  <a:srgbClr val="000000"/>
                </a:solidFill>
              </a:rPr>
              <a:t>H</a:t>
            </a:r>
            <a:r>
              <a:rPr lang="en-US" sz="1800" baseline="-25000" dirty="0" smtClean="0">
                <a:solidFill>
                  <a:srgbClr val="000000"/>
                </a:solidFill>
              </a:rPr>
              <a:t>1353</a:t>
            </a:r>
            <a:r>
              <a:rPr lang="en-US" sz="1800" dirty="0" smtClean="0">
                <a:solidFill>
                  <a:srgbClr val="000000"/>
                </a:solidFill>
              </a:rPr>
              <a:t>N</a:t>
            </a:r>
            <a:r>
              <a:rPr lang="en-US" sz="1800" baseline="-25000" dirty="0" smtClean="0">
                <a:solidFill>
                  <a:srgbClr val="000000"/>
                </a:solidFill>
              </a:rPr>
              <a:t>227</a:t>
            </a:r>
            <a:r>
              <a:rPr lang="en-US" sz="1800" dirty="0" smtClean="0">
                <a:solidFill>
                  <a:srgbClr val="000000"/>
                </a:solidFill>
              </a:rPr>
              <a:t>O</a:t>
            </a:r>
            <a:r>
              <a:rPr lang="en-US" sz="1800" baseline="-25000" dirty="0" smtClean="0">
                <a:solidFill>
                  <a:srgbClr val="000000"/>
                </a:solidFill>
              </a:rPr>
              <a:t>255</a:t>
            </a:r>
            <a:r>
              <a:rPr lang="en-US" sz="1800" dirty="0" smtClean="0">
                <a:solidFill>
                  <a:srgbClr val="000000"/>
                </a:solidFill>
              </a:rPr>
              <a:t>S</a:t>
            </a:r>
            <a:r>
              <a:rPr lang="en-US" sz="1800" baseline="-25000" dirty="0" smtClean="0">
                <a:solidFill>
                  <a:srgbClr val="000000"/>
                </a:solidFill>
              </a:rPr>
              <a:t>9</a:t>
            </a:r>
            <a:endParaRPr lang="en-US" sz="1800" dirty="0" smtClean="0">
              <a:solidFill>
                <a:srgbClr val="000000"/>
              </a:solidFill>
            </a:endParaRPr>
          </a:p>
          <a:p>
            <a:pPr algn="l"/>
            <a:r>
              <a:rPr lang="en-US" sz="1800" dirty="0" smtClean="0">
                <a:solidFill>
                  <a:srgbClr val="000000"/>
                </a:solidFill>
              </a:rPr>
              <a:t>Molecular Weight:19343</a:t>
            </a:r>
          </a:p>
          <a:p>
            <a:pPr algn="l"/>
            <a:endParaRPr lang="en-US" sz="1800" dirty="0" smtClean="0">
              <a:solidFill>
                <a:schemeClr val="tx1"/>
              </a:solidFill>
            </a:endParaRPr>
          </a:p>
          <a:p>
            <a:pPr algn="just"/>
            <a:r>
              <a:rPr lang="en-US" sz="1900" dirty="0" smtClean="0">
                <a:solidFill>
                  <a:schemeClr val="tx1"/>
                </a:solidFill>
              </a:rPr>
              <a:t>Interferon alfacon-1 is a recombinant non-naturally occurring type-I interferon. The 166-amino acid sequence of Interferon alfacon-1 was derived by scanning the sequences of several natural interferon alpha subtypes and assigning the most frequently observed amino acid in each corresponding position. Four additional amino acid changes were made to facilitate the molecular construction, and a corresponding synthetic DNA sequence was constructed using chemical synthesis methodology. Interferon alfacon-1 differs from interferon alfa-2b at 20/166 amino acids (88% homology), and comparison with interferon-beta shows identity at over 30% of the amino acid positions. Interferon alfacon-1 is produced in Escherichia coli (E. coli) cells that have been genetically altered by insertion of a synthetically constructed sequence that codes for Interferon alfacon-1. Prior to final purification, Interferon alfacon-1 is allowed to oxidize to its native state, and its final purity is achieved by sequential passage over a series of chromatography columns. This protein has a molecular weight of 19,434 </a:t>
            </a:r>
            <a:r>
              <a:rPr lang="en-US" sz="1900" dirty="0" err="1" smtClean="0">
                <a:solidFill>
                  <a:schemeClr val="tx1"/>
                </a:solidFill>
              </a:rPr>
              <a:t>daltons</a:t>
            </a:r>
            <a:r>
              <a:rPr lang="en-US" sz="1900" dirty="0" smtClean="0">
                <a:solidFill>
                  <a:schemeClr val="tx1"/>
                </a:solidFill>
              </a:rPr>
              <a:t>.</a:t>
            </a:r>
            <a:endParaRPr lang="en-US" sz="1900" dirty="0" smtClean="0">
              <a:solidFill>
                <a:srgbClr val="000000"/>
              </a:solidFill>
            </a:endParaRPr>
          </a:p>
        </p:txBody>
      </p:sp>
      <p:sp>
        <p:nvSpPr>
          <p:cNvPr id="8" name="Title 1"/>
          <p:cNvSpPr txBox="1">
            <a:spLocks/>
          </p:cNvSpPr>
          <p:nvPr/>
        </p:nvSpPr>
        <p:spPr>
          <a:xfrm>
            <a:off x="457200" y="5562600"/>
            <a:ext cx="3200400" cy="411162"/>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Indication/Usage</a:t>
            </a:r>
            <a:endParaRPr kumimoji="0" lang="en-US" sz="1800" b="1" i="0" u="none" strike="noStrike" kern="1200" cap="none" spc="0" normalizeH="0" baseline="0" noProof="0" dirty="0">
              <a:ln>
                <a:noFill/>
              </a:ln>
              <a:solidFill>
                <a:schemeClr val="tx1"/>
              </a:solidFill>
              <a:effectLst/>
              <a:uLnTx/>
              <a:uFillTx/>
              <a:latin typeface="+mj-lt"/>
              <a:ea typeface="+mj-ea"/>
              <a:cs typeface="+mj-cs"/>
            </a:endParaRPr>
          </a:p>
        </p:txBody>
      </p:sp>
      <p:sp>
        <p:nvSpPr>
          <p:cNvPr id="9" name="Content Placeholder 2"/>
          <p:cNvSpPr txBox="1">
            <a:spLocks/>
          </p:cNvSpPr>
          <p:nvPr/>
        </p:nvSpPr>
        <p:spPr>
          <a:xfrm>
            <a:off x="457200" y="5867400"/>
            <a:ext cx="8229600" cy="304800"/>
          </a:xfrm>
          <a:prstGeom prst="rect">
            <a:avLst/>
          </a:prstGeom>
        </p:spPr>
        <p:txBody>
          <a:bodyPr vert="horz" lIns="91440" tIns="45720" rIns="91440" bIns="45720" rtlCol="0">
            <a:noAutofit/>
          </a:bodyPr>
          <a:lstStyle/>
          <a:p>
            <a:pPr lvl="0">
              <a:spcBef>
                <a:spcPct val="20000"/>
              </a:spcBef>
              <a:defRPr/>
            </a:pPr>
            <a:r>
              <a:rPr lang="en-US" sz="1500" dirty="0" smtClean="0"/>
              <a:t>For the treatment of hairy cell leukemia, malignant melanoma, and AIDS-related Kaposi's sarcoma</a:t>
            </a:r>
            <a:endParaRPr kumimoji="0" lang="en-US" sz="1500" b="0" i="0" u="none" strike="noStrike" kern="1200" cap="none" spc="0" normalizeH="0" baseline="0" noProof="0" dirty="0">
              <a:ln>
                <a:noFill/>
              </a:ln>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txBox="1">
            <a:spLocks/>
          </p:cNvSpPr>
          <p:nvPr/>
        </p:nvSpPr>
        <p:spPr>
          <a:xfrm>
            <a:off x="228600" y="1524000"/>
            <a:ext cx="3200400" cy="411162"/>
          </a:xfrm>
          <a:prstGeom prst="rect">
            <a:avLst/>
          </a:prstGeom>
        </p:spPr>
        <p:txBody>
          <a:bodyPr vert="horz" lIns="91440" tIns="45720" rIns="91440" bIns="45720" rtlCol="0" anchor="ctr">
            <a:normAutofit/>
          </a:bodyPr>
          <a:lstStyle/>
          <a:p>
            <a:pPr lvl="0">
              <a:spcBef>
                <a:spcPct val="0"/>
              </a:spcBef>
            </a:pPr>
            <a:r>
              <a:rPr lang="en-US" b="1" dirty="0">
                <a:latin typeface="+mj-lt"/>
                <a:ea typeface="+mj-ea"/>
                <a:cs typeface="+mj-cs"/>
              </a:rPr>
              <a:t>Mechanism Of Action</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5" name="Content Placeholder 2"/>
          <p:cNvSpPr txBox="1">
            <a:spLocks/>
          </p:cNvSpPr>
          <p:nvPr/>
        </p:nvSpPr>
        <p:spPr>
          <a:xfrm>
            <a:off x="228600" y="1828800"/>
            <a:ext cx="8229600" cy="1371600"/>
          </a:xfrm>
          <a:prstGeom prst="rect">
            <a:avLst/>
          </a:prstGeom>
        </p:spPr>
        <p:txBody>
          <a:bodyPr vert="horz" lIns="91440" tIns="45720" rIns="91440" bIns="45720" rtlCol="0">
            <a:noAutofit/>
          </a:bodyPr>
          <a:lstStyle/>
          <a:p>
            <a:pPr algn="just">
              <a:spcBef>
                <a:spcPct val="20000"/>
              </a:spcBef>
            </a:pPr>
            <a:r>
              <a:rPr lang="en-US" sz="1500" dirty="0" smtClean="0"/>
              <a:t>Interferon alpha binds to type I interferon receptors (IFNAR1 and IFNAR2c) which, upon </a:t>
            </a:r>
            <a:r>
              <a:rPr lang="en-US" sz="1500" dirty="0" err="1" smtClean="0"/>
              <a:t>dimerization</a:t>
            </a:r>
            <a:r>
              <a:rPr lang="en-US" sz="1500" dirty="0" smtClean="0"/>
              <a:t>, activate two </a:t>
            </a:r>
            <a:r>
              <a:rPr lang="en-US" sz="1500" dirty="0" err="1" smtClean="0"/>
              <a:t>Jak</a:t>
            </a:r>
            <a:r>
              <a:rPr lang="en-US" sz="1500" dirty="0" smtClean="0"/>
              <a:t> (Janus </a:t>
            </a:r>
            <a:r>
              <a:rPr lang="en-US" sz="1500" dirty="0" err="1" smtClean="0"/>
              <a:t>kinase</a:t>
            </a:r>
            <a:r>
              <a:rPr lang="en-US" sz="1500" dirty="0" smtClean="0"/>
              <a:t>) tyrosine </a:t>
            </a:r>
            <a:r>
              <a:rPr lang="en-US" sz="1500" dirty="0" err="1" smtClean="0"/>
              <a:t>kinases</a:t>
            </a:r>
            <a:r>
              <a:rPr lang="en-US" sz="1500" dirty="0" smtClean="0"/>
              <a:t> (Jak1 and Tyk2). These </a:t>
            </a:r>
            <a:r>
              <a:rPr lang="en-US" sz="1500" dirty="0" err="1" smtClean="0"/>
              <a:t>transphosphorylate</a:t>
            </a:r>
            <a:r>
              <a:rPr lang="en-US" sz="1500" dirty="0" smtClean="0"/>
              <a:t> themselves and </a:t>
            </a:r>
            <a:r>
              <a:rPr lang="en-US" sz="1500" dirty="0" err="1" smtClean="0"/>
              <a:t>phosphorylate</a:t>
            </a:r>
            <a:r>
              <a:rPr lang="en-US" sz="1500" dirty="0" smtClean="0"/>
              <a:t> the receptors. The </a:t>
            </a:r>
            <a:r>
              <a:rPr lang="en-US" sz="1500" dirty="0" err="1" smtClean="0"/>
              <a:t>phosphorylated</a:t>
            </a:r>
            <a:r>
              <a:rPr lang="en-US" sz="1500" dirty="0" smtClean="0"/>
              <a:t> INFAR receptors then bind to Stat1 and Stat2 (signal transducers and activators of transcription) which </a:t>
            </a:r>
            <a:r>
              <a:rPr lang="en-US" sz="1500" dirty="0" err="1" smtClean="0"/>
              <a:t>dimerize</a:t>
            </a:r>
            <a:r>
              <a:rPr lang="en-US" sz="1500" dirty="0" smtClean="0"/>
              <a:t> and activate multiple (~100) </a:t>
            </a:r>
            <a:r>
              <a:rPr lang="en-US" sz="1500" dirty="0" err="1" smtClean="0"/>
              <a:t>immunomodulatory</a:t>
            </a:r>
            <a:r>
              <a:rPr lang="en-US" sz="1500" dirty="0" smtClean="0"/>
              <a:t> and antiviral proteins. Interferon alpha binds less stably to type I interferon receptors than interferon beta.</a:t>
            </a:r>
          </a:p>
        </p:txBody>
      </p:sp>
      <p:sp>
        <p:nvSpPr>
          <p:cNvPr id="21" name="Title 1"/>
          <p:cNvSpPr txBox="1">
            <a:spLocks/>
          </p:cNvSpPr>
          <p:nvPr/>
        </p:nvSpPr>
        <p:spPr>
          <a:xfrm>
            <a:off x="228600" y="76200"/>
            <a:ext cx="3200400" cy="411162"/>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cap="none" spc="0" normalizeH="0" baseline="0" noProof="0" dirty="0" err="1" smtClean="0">
                <a:ln>
                  <a:noFill/>
                </a:ln>
                <a:solidFill>
                  <a:schemeClr val="tx1"/>
                </a:solidFill>
                <a:effectLst/>
                <a:uLnTx/>
                <a:uFillTx/>
                <a:latin typeface="+mj-lt"/>
                <a:ea typeface="+mj-ea"/>
                <a:cs typeface="+mj-cs"/>
              </a:rPr>
              <a:t>Pharmacodynamics</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3" name="Content Placeholder 2"/>
          <p:cNvSpPr txBox="1">
            <a:spLocks/>
          </p:cNvSpPr>
          <p:nvPr/>
        </p:nvSpPr>
        <p:spPr>
          <a:xfrm>
            <a:off x="228600" y="381000"/>
            <a:ext cx="8229600" cy="1219200"/>
          </a:xfrm>
          <a:prstGeom prst="rect">
            <a:avLst/>
          </a:prstGeom>
        </p:spPr>
        <p:txBody>
          <a:bodyPr vert="horz" lIns="91440" tIns="45720" rIns="91440" bIns="45720" rtlCol="0">
            <a:noAutofit/>
          </a:bodyPr>
          <a:lstStyle/>
          <a:p>
            <a:pPr algn="just">
              <a:spcBef>
                <a:spcPct val="20000"/>
              </a:spcBef>
            </a:pPr>
            <a:r>
              <a:rPr lang="en-US" sz="1500" dirty="0" err="1" smtClean="0"/>
              <a:t>Upregulates</a:t>
            </a:r>
            <a:r>
              <a:rPr lang="en-US" sz="1500" dirty="0" smtClean="0"/>
              <a:t> the expression of MHC I proteins, allowing for increased presentation of peptides derived from viral antigens. This enhances the activation of CD8+ T cells that are the precursors for </a:t>
            </a:r>
            <a:r>
              <a:rPr lang="en-US" sz="1500" dirty="0" err="1" smtClean="0"/>
              <a:t>cytotoxic</a:t>
            </a:r>
            <a:r>
              <a:rPr lang="en-US" sz="1500" dirty="0" smtClean="0"/>
              <a:t> T lymphocytes (CTLs) and makes the macrophage a better target for CTL-mediated killing. Interferon alpha also induce the synthesis of several key antiviral mediators, including 2'-5' </a:t>
            </a:r>
            <a:r>
              <a:rPr lang="en-US" sz="1500" dirty="0" err="1" smtClean="0"/>
              <a:t>oligoadenylate</a:t>
            </a:r>
            <a:r>
              <a:rPr lang="en-US" sz="1500" dirty="0" smtClean="0"/>
              <a:t> </a:t>
            </a:r>
            <a:r>
              <a:rPr lang="en-US" sz="1500" dirty="0" err="1" smtClean="0"/>
              <a:t>synthetase</a:t>
            </a:r>
            <a:r>
              <a:rPr lang="en-US" sz="1500" dirty="0" smtClean="0"/>
              <a:t> (2'-5' A </a:t>
            </a:r>
            <a:r>
              <a:rPr lang="en-US" sz="1500" dirty="0" err="1" smtClean="0"/>
              <a:t>synthetase</a:t>
            </a:r>
            <a:r>
              <a:rPr lang="en-US" sz="1500" dirty="0" smtClean="0"/>
              <a:t>) and protein </a:t>
            </a:r>
            <a:r>
              <a:rPr lang="en-US" sz="1500" dirty="0" err="1" smtClean="0"/>
              <a:t>kinase</a:t>
            </a:r>
            <a:r>
              <a:rPr lang="en-US" sz="1500" dirty="0" smtClean="0"/>
              <a:t> R.</a:t>
            </a:r>
          </a:p>
        </p:txBody>
      </p:sp>
      <p:sp>
        <p:nvSpPr>
          <p:cNvPr id="26" name="Title 1"/>
          <p:cNvSpPr txBox="1">
            <a:spLocks/>
          </p:cNvSpPr>
          <p:nvPr/>
        </p:nvSpPr>
        <p:spPr>
          <a:xfrm>
            <a:off x="228600" y="3200400"/>
            <a:ext cx="3200400" cy="411162"/>
          </a:xfrm>
          <a:prstGeom prst="rect">
            <a:avLst/>
          </a:prstGeom>
        </p:spPr>
        <p:txBody>
          <a:bodyPr vert="horz" lIns="91440" tIns="45720" rIns="91440" bIns="45720" rtlCol="0" anchor="ctr">
            <a:normAutofit/>
          </a:bodyPr>
          <a:lstStyle/>
          <a:p>
            <a:pPr lvl="0">
              <a:spcBef>
                <a:spcPct val="0"/>
              </a:spcBef>
            </a:pPr>
            <a:r>
              <a:rPr lang="en-US" b="1" dirty="0" smtClean="0">
                <a:latin typeface="+mj-lt"/>
                <a:ea typeface="+mj-ea"/>
                <a:cs typeface="+mj-cs"/>
              </a:rPr>
              <a:t>Toxicity</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9" name="Content Placeholder 2"/>
          <p:cNvSpPr txBox="1">
            <a:spLocks/>
          </p:cNvSpPr>
          <p:nvPr/>
        </p:nvSpPr>
        <p:spPr>
          <a:xfrm>
            <a:off x="304800" y="3505200"/>
            <a:ext cx="8229600" cy="990600"/>
          </a:xfrm>
          <a:prstGeom prst="rect">
            <a:avLst/>
          </a:prstGeom>
        </p:spPr>
        <p:txBody>
          <a:bodyPr vert="horz" lIns="91440" tIns="45720" rIns="91440" bIns="45720" rtlCol="0">
            <a:noAutofit/>
          </a:bodyPr>
          <a:lstStyle/>
          <a:p>
            <a:pPr algn="just">
              <a:spcBef>
                <a:spcPct val="20000"/>
              </a:spcBef>
            </a:pPr>
            <a:r>
              <a:rPr lang="en-US" sz="1500" dirty="0" smtClean="0"/>
              <a:t>Reproductive toxicity studies in pregnant rhesus monkeys and golden Syrian hamsters demonstrated an increase in fetal loss in hamsters treated with Interferon alfacon-1 at doses of &amp;</a:t>
            </a:r>
            <a:r>
              <a:rPr lang="en-US" sz="1500" dirty="0" err="1" smtClean="0"/>
              <a:t>gt</a:t>
            </a:r>
            <a:r>
              <a:rPr lang="en-US" sz="1500" dirty="0" smtClean="0"/>
              <a:t>; 150 mcg/kg/day, and in rhesus monkeys at doses of 3 and 10 mcg/kg/day. The Interferon alfacon-1 toxicity profile described is consistent with the known toxicity profile of other alpha interferon</a:t>
            </a:r>
          </a:p>
        </p:txBody>
      </p:sp>
      <p:sp>
        <p:nvSpPr>
          <p:cNvPr id="32" name="Title 1"/>
          <p:cNvSpPr txBox="1">
            <a:spLocks/>
          </p:cNvSpPr>
          <p:nvPr/>
        </p:nvSpPr>
        <p:spPr>
          <a:xfrm>
            <a:off x="304800" y="4419600"/>
            <a:ext cx="3200400" cy="411162"/>
          </a:xfrm>
          <a:prstGeom prst="rect">
            <a:avLst/>
          </a:prstGeom>
        </p:spPr>
        <p:txBody>
          <a:bodyPr vert="horz" lIns="91440" tIns="45720" rIns="91440" bIns="45720" rtlCol="0" anchor="ctr">
            <a:normAutofit/>
          </a:bodyPr>
          <a:lstStyle/>
          <a:p>
            <a:pPr lvl="0">
              <a:spcBef>
                <a:spcPct val="0"/>
              </a:spcBef>
            </a:pPr>
            <a:r>
              <a:rPr lang="en-US" b="1" dirty="0" smtClean="0">
                <a:latin typeface="+mj-lt"/>
                <a:ea typeface="+mj-ea"/>
                <a:cs typeface="+mj-cs"/>
              </a:rPr>
              <a:t>Absorption</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3" name="Content Placeholder 2"/>
          <p:cNvSpPr txBox="1">
            <a:spLocks/>
          </p:cNvSpPr>
          <p:nvPr/>
        </p:nvSpPr>
        <p:spPr>
          <a:xfrm>
            <a:off x="304800" y="4724400"/>
            <a:ext cx="8229600" cy="533400"/>
          </a:xfrm>
          <a:prstGeom prst="rect">
            <a:avLst/>
          </a:prstGeom>
        </p:spPr>
        <p:txBody>
          <a:bodyPr vert="horz" lIns="91440" tIns="45720" rIns="91440" bIns="45720" rtlCol="0">
            <a:noAutofit/>
          </a:bodyPr>
          <a:lstStyle/>
          <a:p>
            <a:pPr algn="just">
              <a:spcBef>
                <a:spcPct val="20000"/>
              </a:spcBef>
            </a:pPr>
            <a:r>
              <a:rPr lang="en-US" sz="1500" dirty="0" smtClean="0"/>
              <a:t>Subcutaneous bioavailability averages 99% in golden Syrian hamsters and 83% to 104% in rhesus monkeys.</a:t>
            </a:r>
          </a:p>
        </p:txBody>
      </p:sp>
      <p:sp>
        <p:nvSpPr>
          <p:cNvPr id="41" name="Title 1"/>
          <p:cNvSpPr txBox="1">
            <a:spLocks/>
          </p:cNvSpPr>
          <p:nvPr/>
        </p:nvSpPr>
        <p:spPr>
          <a:xfrm>
            <a:off x="304800" y="5181600"/>
            <a:ext cx="3200400" cy="411162"/>
          </a:xfrm>
          <a:prstGeom prst="rect">
            <a:avLst/>
          </a:prstGeom>
        </p:spPr>
        <p:txBody>
          <a:bodyPr vert="horz" lIns="91440" tIns="45720" rIns="91440" bIns="45720" rtlCol="0" anchor="ctr">
            <a:normAutofit/>
          </a:bodyPr>
          <a:lstStyle/>
          <a:p>
            <a:pPr lvl="0">
              <a:spcBef>
                <a:spcPct val="0"/>
              </a:spcBef>
            </a:pPr>
            <a:r>
              <a:rPr lang="en-US" b="1" dirty="0" smtClean="0">
                <a:latin typeface="+mj-lt"/>
                <a:ea typeface="+mj-ea"/>
                <a:cs typeface="+mj-cs"/>
              </a:rPr>
              <a:t>Half life</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42" name="Content Placeholder 2"/>
          <p:cNvSpPr txBox="1">
            <a:spLocks/>
          </p:cNvSpPr>
          <p:nvPr/>
        </p:nvSpPr>
        <p:spPr>
          <a:xfrm>
            <a:off x="304800" y="5486400"/>
            <a:ext cx="8229600" cy="533400"/>
          </a:xfrm>
          <a:prstGeom prst="rect">
            <a:avLst/>
          </a:prstGeom>
        </p:spPr>
        <p:txBody>
          <a:bodyPr vert="horz" lIns="91440" tIns="45720" rIns="91440" bIns="45720" rtlCol="0">
            <a:noAutofit/>
          </a:bodyPr>
          <a:lstStyle/>
          <a:p>
            <a:pPr algn="just">
              <a:spcBef>
                <a:spcPct val="20000"/>
              </a:spcBef>
            </a:pPr>
            <a:r>
              <a:rPr lang="en-US" sz="1500" dirty="0" smtClean="0"/>
              <a:t>The terminal half-life following subcutaneous dosing was 1.3 hours in golden Syrian hamsters and 3.4 hours in rhesus monkeys.</a:t>
            </a:r>
          </a:p>
        </p:txBody>
      </p:sp>
      <p:sp>
        <p:nvSpPr>
          <p:cNvPr id="43" name="Title 1"/>
          <p:cNvSpPr txBox="1">
            <a:spLocks/>
          </p:cNvSpPr>
          <p:nvPr/>
        </p:nvSpPr>
        <p:spPr>
          <a:xfrm>
            <a:off x="304800" y="5943600"/>
            <a:ext cx="2286000" cy="411162"/>
          </a:xfrm>
          <a:prstGeom prst="rect">
            <a:avLst/>
          </a:prstGeom>
        </p:spPr>
        <p:txBody>
          <a:bodyPr vert="horz" lIns="91440" tIns="45720" rIns="91440" bIns="45720" rtlCol="0" anchor="ctr">
            <a:normAutofit/>
          </a:bodyPr>
          <a:lstStyle/>
          <a:p>
            <a:pPr lvl="0">
              <a:spcBef>
                <a:spcPct val="0"/>
              </a:spcBef>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Route of Elimination</a:t>
            </a:r>
          </a:p>
        </p:txBody>
      </p:sp>
      <p:sp>
        <p:nvSpPr>
          <p:cNvPr id="44" name="Content Placeholder 2"/>
          <p:cNvSpPr txBox="1">
            <a:spLocks/>
          </p:cNvSpPr>
          <p:nvPr/>
        </p:nvSpPr>
        <p:spPr>
          <a:xfrm>
            <a:off x="304800" y="6248400"/>
            <a:ext cx="8229600" cy="533400"/>
          </a:xfrm>
          <a:prstGeom prst="rect">
            <a:avLst/>
          </a:prstGeom>
        </p:spPr>
        <p:txBody>
          <a:bodyPr vert="horz" lIns="91440" tIns="45720" rIns="91440" bIns="45720" rtlCol="0">
            <a:noAutofit/>
          </a:bodyPr>
          <a:lstStyle/>
          <a:p>
            <a:pPr algn="just">
              <a:spcBef>
                <a:spcPct val="20000"/>
              </a:spcBef>
            </a:pPr>
            <a:r>
              <a:rPr lang="en-US" sz="1500" dirty="0" smtClean="0"/>
              <a:t>Clearance, averaging 1.99 </a:t>
            </a:r>
            <a:r>
              <a:rPr lang="en-US" sz="1500" dirty="0" err="1" smtClean="0"/>
              <a:t>mL</a:t>
            </a:r>
            <a:r>
              <a:rPr lang="en-US" sz="1500" dirty="0" smtClean="0"/>
              <a:t>/minute/kg in golden Syrian hamsters and 0.71 to 0.92 </a:t>
            </a:r>
            <a:r>
              <a:rPr lang="en-US" sz="1500" dirty="0" err="1" smtClean="0"/>
              <a:t>mL</a:t>
            </a:r>
            <a:r>
              <a:rPr lang="en-US" sz="1500" dirty="0" smtClean="0"/>
              <a:t>/minute/kg in rhesus monkeys, was due predominantly to catabolism and excretion by the kidneys.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04800" y="3352800"/>
            <a:ext cx="3200400" cy="411162"/>
          </a:xfrm>
          <a:prstGeom prst="rect">
            <a:avLst/>
          </a:prstGeom>
        </p:spPr>
        <p:txBody>
          <a:bodyPr vert="horz" lIns="91440" tIns="45720" rIns="91440" bIns="45720" rtlCol="0" anchor="ctr">
            <a:normAutofit/>
          </a:bodyPr>
          <a:lstStyle/>
          <a:p>
            <a:pPr lvl="0">
              <a:spcBef>
                <a:spcPct val="0"/>
              </a:spcBef>
            </a:pPr>
            <a:r>
              <a:rPr lang="en-US" b="1" dirty="0" smtClean="0">
                <a:latin typeface="+mj-lt"/>
                <a:ea typeface="+mj-ea"/>
                <a:cs typeface="+mj-cs"/>
              </a:rPr>
              <a:t>Targets</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7" name="Rectangle 6"/>
          <p:cNvSpPr/>
          <p:nvPr/>
        </p:nvSpPr>
        <p:spPr>
          <a:xfrm>
            <a:off x="304800" y="3649554"/>
            <a:ext cx="8229600" cy="323165"/>
          </a:xfrm>
          <a:prstGeom prst="rect">
            <a:avLst/>
          </a:prstGeom>
        </p:spPr>
        <p:txBody>
          <a:bodyPr wrap="square">
            <a:spAutoFit/>
          </a:bodyPr>
          <a:lstStyle/>
          <a:p>
            <a:pPr marL="115888" lvl="0" indent="-115888" algn="just">
              <a:spcBef>
                <a:spcPct val="0"/>
              </a:spcBef>
            </a:pPr>
            <a:r>
              <a:rPr lang="en-US" sz="1500" dirty="0" smtClean="0"/>
              <a:t>Interferon alpha/beta receptor 1,Interferon alpha/beta receptor 2</a:t>
            </a:r>
          </a:p>
        </p:txBody>
      </p:sp>
      <p:sp>
        <p:nvSpPr>
          <p:cNvPr id="17" name="Title 1"/>
          <p:cNvSpPr txBox="1">
            <a:spLocks/>
          </p:cNvSpPr>
          <p:nvPr/>
        </p:nvSpPr>
        <p:spPr>
          <a:xfrm>
            <a:off x="304800" y="2179638"/>
            <a:ext cx="3200400" cy="411162"/>
          </a:xfrm>
          <a:prstGeom prst="rect">
            <a:avLst/>
          </a:prstGeom>
        </p:spPr>
        <p:txBody>
          <a:bodyPr vert="horz" lIns="91440" tIns="45720" rIns="91440" bIns="45720" rtlCol="0" anchor="ctr">
            <a:normAutofit/>
          </a:bodyPr>
          <a:lstStyle/>
          <a:p>
            <a:pPr lvl="0">
              <a:spcBef>
                <a:spcPct val="0"/>
              </a:spcBef>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Experimental Properties</a:t>
            </a:r>
          </a:p>
        </p:txBody>
      </p:sp>
      <p:sp>
        <p:nvSpPr>
          <p:cNvPr id="18" name="Content Placeholder 2"/>
          <p:cNvSpPr txBox="1">
            <a:spLocks/>
          </p:cNvSpPr>
          <p:nvPr/>
        </p:nvSpPr>
        <p:spPr>
          <a:xfrm>
            <a:off x="304800" y="2514600"/>
            <a:ext cx="8229600" cy="838200"/>
          </a:xfrm>
          <a:prstGeom prst="rect">
            <a:avLst/>
          </a:prstGeom>
        </p:spPr>
        <p:txBody>
          <a:bodyPr vert="horz" lIns="91440" tIns="45720" rIns="91440" bIns="45720" rtlCol="0">
            <a:noAutofit/>
          </a:bodyPr>
          <a:lstStyle/>
          <a:p>
            <a:pPr algn="just">
              <a:spcBef>
                <a:spcPct val="20000"/>
              </a:spcBef>
            </a:pPr>
            <a:r>
              <a:rPr lang="en-US" sz="1500" dirty="0" smtClean="0"/>
              <a:t>Melting Point: 61 °C</a:t>
            </a:r>
          </a:p>
          <a:p>
            <a:pPr algn="just">
              <a:spcBef>
                <a:spcPct val="20000"/>
              </a:spcBef>
            </a:pPr>
            <a:r>
              <a:rPr lang="en-US" sz="1500" dirty="0" err="1" smtClean="0"/>
              <a:t>Hydrophobiity</a:t>
            </a:r>
            <a:r>
              <a:rPr lang="en-US" sz="1500" dirty="0" smtClean="0"/>
              <a:t>: 0.336</a:t>
            </a:r>
          </a:p>
          <a:p>
            <a:pPr algn="just">
              <a:spcBef>
                <a:spcPct val="20000"/>
              </a:spcBef>
            </a:pPr>
            <a:r>
              <a:rPr lang="en-US" sz="1500" dirty="0" err="1" smtClean="0"/>
              <a:t>Isoelectric</a:t>
            </a:r>
            <a:r>
              <a:rPr lang="en-US" sz="1500" dirty="0" smtClean="0"/>
              <a:t> Point: 5.99</a:t>
            </a:r>
          </a:p>
          <a:p>
            <a:pPr algn="just">
              <a:spcBef>
                <a:spcPct val="20000"/>
              </a:spcBef>
            </a:pPr>
            <a:endParaRPr lang="en-US" sz="1500" dirty="0" smtClean="0"/>
          </a:p>
        </p:txBody>
      </p:sp>
      <p:sp>
        <p:nvSpPr>
          <p:cNvPr id="20" name="Title 1"/>
          <p:cNvSpPr txBox="1">
            <a:spLocks/>
          </p:cNvSpPr>
          <p:nvPr/>
        </p:nvSpPr>
        <p:spPr>
          <a:xfrm>
            <a:off x="304800" y="609600"/>
            <a:ext cx="3200400" cy="411162"/>
          </a:xfrm>
          <a:prstGeom prst="rect">
            <a:avLst/>
          </a:prstGeom>
        </p:spPr>
        <p:txBody>
          <a:bodyPr vert="horz" lIns="91440" tIns="45720" rIns="91440" bIns="45720" rtlCol="0" anchor="ctr">
            <a:normAutofit/>
          </a:bodyPr>
          <a:lstStyle/>
          <a:p>
            <a:pPr lvl="0">
              <a:spcBef>
                <a:spcPct val="0"/>
              </a:spcBef>
            </a:pPr>
            <a:r>
              <a:rPr lang="en-US" b="1" dirty="0" smtClean="0">
                <a:latin typeface="+mj-lt"/>
                <a:ea typeface="+mj-ea"/>
                <a:cs typeface="+mj-cs"/>
              </a:rPr>
              <a:t>Affected Organisms</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1" name="Content Placeholder 2"/>
          <p:cNvSpPr txBox="1">
            <a:spLocks/>
          </p:cNvSpPr>
          <p:nvPr/>
        </p:nvSpPr>
        <p:spPr>
          <a:xfrm>
            <a:off x="304800" y="944562"/>
            <a:ext cx="8229600" cy="274638"/>
          </a:xfrm>
          <a:prstGeom prst="rect">
            <a:avLst/>
          </a:prstGeom>
        </p:spPr>
        <p:txBody>
          <a:bodyPr vert="horz" lIns="91440" tIns="45720" rIns="91440" bIns="45720" rtlCol="0">
            <a:noAutofit/>
          </a:bodyPr>
          <a:lstStyle/>
          <a:p>
            <a:pPr algn="just">
              <a:spcBef>
                <a:spcPct val="20000"/>
              </a:spcBef>
            </a:pPr>
            <a:r>
              <a:rPr lang="en-US" sz="1500" dirty="0" smtClean="0"/>
              <a:t>Human and other Mammals</a:t>
            </a:r>
          </a:p>
        </p:txBody>
      </p:sp>
      <p:sp>
        <p:nvSpPr>
          <p:cNvPr id="24" name="Content Placeholder 2"/>
          <p:cNvSpPr txBox="1">
            <a:spLocks/>
          </p:cNvSpPr>
          <p:nvPr/>
        </p:nvSpPr>
        <p:spPr>
          <a:xfrm>
            <a:off x="304800" y="381000"/>
            <a:ext cx="8229600" cy="304800"/>
          </a:xfrm>
          <a:prstGeom prst="rect">
            <a:avLst/>
          </a:prstGeom>
        </p:spPr>
        <p:txBody>
          <a:bodyPr vert="horz" lIns="91440" tIns="45720" rIns="91440" bIns="45720" rtlCol="0">
            <a:noAutofit/>
          </a:bodyPr>
          <a:lstStyle/>
          <a:p>
            <a:pPr algn="just">
              <a:spcBef>
                <a:spcPct val="20000"/>
              </a:spcBef>
            </a:pPr>
            <a:r>
              <a:rPr lang="en-US" sz="1500" dirty="0" smtClean="0"/>
              <a:t>Antiviral Agents and Immunosuppressive Agents</a:t>
            </a:r>
          </a:p>
        </p:txBody>
      </p:sp>
      <p:sp>
        <p:nvSpPr>
          <p:cNvPr id="25" name="Title 1"/>
          <p:cNvSpPr txBox="1">
            <a:spLocks/>
          </p:cNvSpPr>
          <p:nvPr/>
        </p:nvSpPr>
        <p:spPr>
          <a:xfrm>
            <a:off x="304800" y="76200"/>
            <a:ext cx="3200400" cy="411162"/>
          </a:xfrm>
          <a:prstGeom prst="rect">
            <a:avLst/>
          </a:prstGeom>
        </p:spPr>
        <p:txBody>
          <a:bodyPr vert="horz" lIns="91440" tIns="45720" rIns="91440" bIns="45720" rtlCol="0" anchor="ctr">
            <a:normAutofit/>
          </a:bodyPr>
          <a:lstStyle/>
          <a:p>
            <a:pPr lvl="0">
              <a:spcBef>
                <a:spcPct val="0"/>
              </a:spcBef>
            </a:pPr>
            <a:r>
              <a:rPr lang="en-US" b="1" dirty="0" smtClean="0">
                <a:latin typeface="+mj-lt"/>
                <a:ea typeface="+mj-ea"/>
                <a:cs typeface="+mj-cs"/>
              </a:rPr>
              <a:t>Category</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8" name="Title 1"/>
          <p:cNvSpPr txBox="1">
            <a:spLocks/>
          </p:cNvSpPr>
          <p:nvPr/>
        </p:nvSpPr>
        <p:spPr>
          <a:xfrm>
            <a:off x="304800" y="1189038"/>
            <a:ext cx="3200400" cy="411162"/>
          </a:xfrm>
          <a:prstGeom prst="rect">
            <a:avLst/>
          </a:prstGeom>
        </p:spPr>
        <p:txBody>
          <a:bodyPr vert="horz" lIns="91440" tIns="45720" rIns="91440" bIns="45720" rtlCol="0" anchor="ctr">
            <a:normAutofit/>
          </a:bodyPr>
          <a:lstStyle/>
          <a:p>
            <a:pPr lvl="0">
              <a:spcBef>
                <a:spcPct val="0"/>
              </a:spcBef>
            </a:pPr>
            <a:r>
              <a:rPr lang="en-US" b="1" dirty="0" smtClean="0">
                <a:latin typeface="+mj-lt"/>
                <a:ea typeface="+mj-ea"/>
                <a:cs typeface="+mj-cs"/>
              </a:rPr>
              <a:t>Sequence</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9" name="Content Placeholder 2"/>
          <p:cNvSpPr txBox="1">
            <a:spLocks/>
          </p:cNvSpPr>
          <p:nvPr/>
        </p:nvSpPr>
        <p:spPr>
          <a:xfrm>
            <a:off x="304800" y="1524000"/>
            <a:ext cx="8229600" cy="762000"/>
          </a:xfrm>
          <a:prstGeom prst="rect">
            <a:avLst/>
          </a:prstGeom>
        </p:spPr>
        <p:txBody>
          <a:bodyPr vert="horz" lIns="91440" tIns="45720" rIns="91440" bIns="45720" rtlCol="0">
            <a:noAutofit/>
          </a:bodyPr>
          <a:lstStyle/>
          <a:p>
            <a:pPr algn="just">
              <a:spcBef>
                <a:spcPct val="20000"/>
              </a:spcBef>
            </a:pPr>
            <a:r>
              <a:rPr lang="en-US" sz="1500" dirty="0" smtClean="0"/>
              <a:t>MCDLPQTHSLGNRRALILLAQMRRISPFSCLKDRHDFGFPQEEFDGNQFQKAQAISVLHEMIQQTFNLFSTKDSSAAWDESLLEKFYTELYQQLNDLEACVIQEVGVEETPLMNVDSILAVKKYFQRITLYLTEKKYSPCAWEVVRAEIMRSFSLSTNLQERLRRKE</a:t>
            </a:r>
          </a:p>
        </p:txBody>
      </p:sp>
      <p:sp>
        <p:nvSpPr>
          <p:cNvPr id="32" name="Title 1"/>
          <p:cNvSpPr txBox="1">
            <a:spLocks/>
          </p:cNvSpPr>
          <p:nvPr/>
        </p:nvSpPr>
        <p:spPr>
          <a:xfrm>
            <a:off x="304800" y="3856038"/>
            <a:ext cx="3200400" cy="411162"/>
          </a:xfrm>
          <a:prstGeom prst="rect">
            <a:avLst/>
          </a:prstGeom>
        </p:spPr>
        <p:txBody>
          <a:bodyPr vert="horz" lIns="91440" tIns="45720" rIns="91440" bIns="45720" rtlCol="0" anchor="ctr">
            <a:normAutofit/>
          </a:bodyPr>
          <a:lstStyle/>
          <a:p>
            <a:pPr lvl="0">
              <a:spcBef>
                <a:spcPct val="0"/>
              </a:spcBef>
            </a:pPr>
            <a:r>
              <a:rPr lang="en-US" b="1" dirty="0" smtClean="0"/>
              <a:t>Reference</a:t>
            </a:r>
            <a:r>
              <a:rPr lang="en-US" b="1" dirty="0" smtClean="0">
                <a:latin typeface="+mj-lt"/>
                <a:ea typeface="+mj-ea"/>
                <a:cs typeface="+mj-cs"/>
              </a:rPr>
              <a:t> </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3" name="Rectangle 32"/>
          <p:cNvSpPr/>
          <p:nvPr/>
        </p:nvSpPr>
        <p:spPr>
          <a:xfrm>
            <a:off x="304800" y="4165937"/>
            <a:ext cx="8229600" cy="1015663"/>
          </a:xfrm>
          <a:prstGeom prst="rect">
            <a:avLst/>
          </a:prstGeom>
        </p:spPr>
        <p:txBody>
          <a:bodyPr wrap="square">
            <a:spAutoFit/>
          </a:bodyPr>
          <a:lstStyle/>
          <a:p>
            <a:pPr marL="342900" lvl="0" indent="-342900" algn="just">
              <a:spcBef>
                <a:spcPct val="0"/>
              </a:spcBef>
              <a:buFont typeface="+mj-lt"/>
              <a:buAutoNum type="arabicPeriod"/>
            </a:pPr>
            <a:r>
              <a:rPr lang="en-US" sz="1500" dirty="0" err="1" smtClean="0"/>
              <a:t>Blatt</a:t>
            </a:r>
            <a:r>
              <a:rPr lang="en-US" sz="1500" dirty="0" smtClean="0"/>
              <a:t> LM, Davis JM, Klein SB, Taylor MW: The biologic activity and molecular characterization of a novel synthetic interferon-alpha species, consensus interferon. J Interferon Cytokine Res. 1996 Jul;16(7):489-99."</a:t>
            </a:r>
            <a:r>
              <a:rPr lang="en-US" sz="1500" dirty="0" err="1" smtClean="0"/>
              <a:t>Pubmed</a:t>
            </a:r>
            <a:r>
              <a:rPr lang="en-US" sz="1500" dirty="0" smtClean="0"/>
              <a:t>":http://www.ncbi.nlm.nih.gov/pubmed/8836913# http://www.google.com/patents/EP0422697A1?cl=en</a:t>
            </a:r>
          </a:p>
        </p:txBody>
      </p:sp>
      <p:sp>
        <p:nvSpPr>
          <p:cNvPr id="35" name="Title 1"/>
          <p:cNvSpPr txBox="1">
            <a:spLocks/>
          </p:cNvSpPr>
          <p:nvPr/>
        </p:nvSpPr>
        <p:spPr>
          <a:xfrm>
            <a:off x="304800" y="5151438"/>
            <a:ext cx="3200400" cy="411162"/>
          </a:xfrm>
          <a:prstGeom prst="rect">
            <a:avLst/>
          </a:prstGeom>
        </p:spPr>
        <p:txBody>
          <a:bodyPr vert="horz" lIns="91440" tIns="45720" rIns="91440" bIns="45720" rtlCol="0" anchor="ctr">
            <a:normAutofit/>
          </a:bodyPr>
          <a:lstStyle/>
          <a:p>
            <a:pPr lvl="0">
              <a:spcBef>
                <a:spcPct val="0"/>
              </a:spcBef>
            </a:pPr>
            <a:r>
              <a:rPr lang="en-US" b="1" dirty="0" smtClean="0"/>
              <a:t>Brands</a:t>
            </a:r>
            <a:r>
              <a:rPr lang="en-US" b="1" dirty="0" smtClean="0">
                <a:latin typeface="+mj-lt"/>
                <a:ea typeface="+mj-ea"/>
                <a:cs typeface="+mj-cs"/>
              </a:rPr>
              <a:t> </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6" name="Rectangle 35"/>
          <p:cNvSpPr/>
          <p:nvPr/>
        </p:nvSpPr>
        <p:spPr>
          <a:xfrm>
            <a:off x="304800" y="5461337"/>
            <a:ext cx="8229600" cy="338554"/>
          </a:xfrm>
          <a:prstGeom prst="rect">
            <a:avLst/>
          </a:prstGeom>
        </p:spPr>
        <p:txBody>
          <a:bodyPr wrap="square">
            <a:spAutoFit/>
          </a:bodyPr>
          <a:lstStyle/>
          <a:p>
            <a:r>
              <a:rPr lang="en-US" sz="1600" b="1" dirty="0" smtClean="0"/>
              <a:t>INFERGEN -</a:t>
            </a:r>
            <a:r>
              <a:rPr lang="en-US" sz="1600" b="1" dirty="0" err="1" smtClean="0"/>
              <a:t>Kadmon</a:t>
            </a:r>
            <a:r>
              <a:rPr lang="en-US" sz="1600" b="1" dirty="0" smtClean="0"/>
              <a:t> Pharmaceuticals, LLC.</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1152623" cy="369332"/>
          </a:xfrm>
          <a:prstGeom prst="rect">
            <a:avLst/>
          </a:prstGeom>
        </p:spPr>
        <p:txBody>
          <a:bodyPr wrap="none">
            <a:spAutoFit/>
          </a:bodyPr>
          <a:lstStyle/>
          <a:p>
            <a:r>
              <a:rPr lang="en-US" b="1" dirty="0" smtClean="0"/>
              <a:t>INFERGEN</a:t>
            </a:r>
            <a:endParaRPr lang="en-US" b="1" dirty="0"/>
          </a:p>
        </p:txBody>
      </p:sp>
      <p:sp>
        <p:nvSpPr>
          <p:cNvPr id="5" name="Content Placeholder 2"/>
          <p:cNvSpPr txBox="1">
            <a:spLocks/>
          </p:cNvSpPr>
          <p:nvPr/>
        </p:nvSpPr>
        <p:spPr>
          <a:xfrm>
            <a:off x="228600" y="457200"/>
            <a:ext cx="8229600" cy="1600200"/>
          </a:xfrm>
          <a:prstGeom prst="rect">
            <a:avLst/>
          </a:prstGeom>
        </p:spPr>
        <p:txBody>
          <a:bodyPr vert="horz" lIns="91440" tIns="45720" rIns="91440" bIns="45720" rtlCol="0">
            <a:noAutofit/>
          </a:bodyPr>
          <a:lstStyle/>
          <a:p>
            <a:pPr algn="just">
              <a:spcBef>
                <a:spcPct val="20000"/>
              </a:spcBef>
            </a:pPr>
            <a:r>
              <a:rPr lang="en-US" sz="1500" dirty="0" smtClean="0"/>
              <a:t>Interferon alfacon-1 is a wholly synthetic type-I interferon. The 166-amino acid sequence of interferon alfacon-1 was derived by scanning the sequences of several natural interferon alpha subtypes and assigning the most frequently observed amino acid in each corresponding position resulting in a consensus sequence. INFERGEN is a sterile, clear, colorless, preservative-free liquid for subcutaneous administration. </a:t>
            </a:r>
          </a:p>
        </p:txBody>
      </p:sp>
      <p:sp>
        <p:nvSpPr>
          <p:cNvPr id="6" name="Title 1"/>
          <p:cNvSpPr txBox="1">
            <a:spLocks/>
          </p:cNvSpPr>
          <p:nvPr/>
        </p:nvSpPr>
        <p:spPr>
          <a:xfrm>
            <a:off x="228600" y="16002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Formulation</a:t>
            </a:r>
          </a:p>
        </p:txBody>
      </p:sp>
      <p:sp>
        <p:nvSpPr>
          <p:cNvPr id="7" name="Content Placeholder 2"/>
          <p:cNvSpPr txBox="1">
            <a:spLocks/>
          </p:cNvSpPr>
          <p:nvPr/>
        </p:nvSpPr>
        <p:spPr>
          <a:xfrm>
            <a:off x="228600" y="1905000"/>
            <a:ext cx="8229600" cy="838200"/>
          </a:xfrm>
          <a:prstGeom prst="rect">
            <a:avLst/>
          </a:prstGeom>
        </p:spPr>
        <p:txBody>
          <a:bodyPr vert="horz" lIns="91440" tIns="45720" rIns="91440" bIns="45720" rtlCol="0">
            <a:noAutofit/>
          </a:bodyPr>
          <a:lstStyle/>
          <a:p>
            <a:pPr algn="just">
              <a:spcBef>
                <a:spcPct val="20000"/>
              </a:spcBef>
            </a:pPr>
            <a:r>
              <a:rPr lang="en-US" sz="1500" dirty="0" smtClean="0"/>
              <a:t>Single-use vials containing 9 mcg and 15 mcg interferon alfacon-1 at a fill volume of 0.3 </a:t>
            </a:r>
            <a:r>
              <a:rPr lang="en-US" sz="1500" dirty="0" err="1" smtClean="0"/>
              <a:t>mL</a:t>
            </a:r>
            <a:r>
              <a:rPr lang="en-US" sz="1500" dirty="0" smtClean="0"/>
              <a:t> and 0.5 </a:t>
            </a:r>
            <a:r>
              <a:rPr lang="en-US" sz="1500" dirty="0" err="1" smtClean="0"/>
              <a:t>mL</a:t>
            </a:r>
            <a:r>
              <a:rPr lang="en-US" sz="1500" dirty="0" smtClean="0"/>
              <a:t>, respectively. INFERGEN vials contain 0.03 mg/</a:t>
            </a:r>
            <a:r>
              <a:rPr lang="en-US" sz="1500" dirty="0" err="1" smtClean="0"/>
              <a:t>mL</a:t>
            </a:r>
            <a:r>
              <a:rPr lang="en-US" sz="1500" dirty="0" smtClean="0"/>
              <a:t> interferon alfacon-1, sodium chloride (5.9 mg/</a:t>
            </a:r>
            <a:r>
              <a:rPr lang="en-US" sz="1500" dirty="0" err="1" smtClean="0"/>
              <a:t>mL</a:t>
            </a:r>
            <a:r>
              <a:rPr lang="en-US" sz="1500" dirty="0" smtClean="0"/>
              <a:t>), and sodium phosphate (3.8 mg/</a:t>
            </a:r>
            <a:r>
              <a:rPr lang="en-US" sz="1500" dirty="0" err="1" smtClean="0"/>
              <a:t>mL</a:t>
            </a:r>
            <a:r>
              <a:rPr lang="en-US" sz="1500" dirty="0" smtClean="0"/>
              <a:t>) in Water for Injection, USP.</a:t>
            </a:r>
          </a:p>
        </p:txBody>
      </p:sp>
      <p:sp>
        <p:nvSpPr>
          <p:cNvPr id="8" name="Title 1"/>
          <p:cNvSpPr txBox="1">
            <a:spLocks/>
          </p:cNvSpPr>
          <p:nvPr/>
        </p:nvSpPr>
        <p:spPr>
          <a:xfrm>
            <a:off x="228600" y="25908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Used/Prescribed</a:t>
            </a:r>
            <a:r>
              <a:rPr kumimoji="0" lang="en-US" sz="1600" b="1" i="0" u="none" strike="noStrike" kern="1200" cap="none" spc="0" normalizeH="0" noProof="0" dirty="0" smtClean="0">
                <a:ln>
                  <a:noFill/>
                </a:ln>
                <a:solidFill>
                  <a:schemeClr val="tx1"/>
                </a:solidFill>
                <a:effectLst/>
                <a:uLnTx/>
                <a:uFillTx/>
                <a:latin typeface="+mj-lt"/>
                <a:ea typeface="+mj-ea"/>
                <a:cs typeface="+mj-cs"/>
              </a:rPr>
              <a:t>  for</a:t>
            </a:r>
            <a:endParaRPr kumimoji="0" lang="en-US" sz="16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9" name="Content Placeholder 2"/>
          <p:cNvSpPr txBox="1">
            <a:spLocks/>
          </p:cNvSpPr>
          <p:nvPr/>
        </p:nvSpPr>
        <p:spPr>
          <a:xfrm>
            <a:off x="228600" y="2895600"/>
            <a:ext cx="8229600" cy="533400"/>
          </a:xfrm>
          <a:prstGeom prst="rect">
            <a:avLst/>
          </a:prstGeom>
        </p:spPr>
        <p:txBody>
          <a:bodyPr vert="horz" lIns="91440" tIns="45720" rIns="91440" bIns="45720" rtlCol="0">
            <a:noAutofit/>
          </a:bodyPr>
          <a:lstStyle/>
          <a:p>
            <a:pPr algn="just">
              <a:spcBef>
                <a:spcPct val="20000"/>
              </a:spcBef>
            </a:pPr>
            <a:r>
              <a:rPr lang="en-US" sz="1500" dirty="0" smtClean="0"/>
              <a:t>INFERGEN (interferon alfacon-1) is indicated for treatment of chronic hepatitis C in patients 18 years of age or older with compensated liver disease.</a:t>
            </a:r>
          </a:p>
        </p:txBody>
      </p:sp>
      <p:sp>
        <p:nvSpPr>
          <p:cNvPr id="10" name="Title 1"/>
          <p:cNvSpPr txBox="1">
            <a:spLocks/>
          </p:cNvSpPr>
          <p:nvPr/>
        </p:nvSpPr>
        <p:spPr>
          <a:xfrm>
            <a:off x="228600" y="33528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Dosage</a:t>
            </a:r>
          </a:p>
        </p:txBody>
      </p:sp>
      <p:sp>
        <p:nvSpPr>
          <p:cNvPr id="12" name="Content Placeholder 2"/>
          <p:cNvSpPr txBox="1">
            <a:spLocks/>
          </p:cNvSpPr>
          <p:nvPr/>
        </p:nvSpPr>
        <p:spPr>
          <a:xfrm>
            <a:off x="228600" y="3657600"/>
            <a:ext cx="8229600" cy="533400"/>
          </a:xfrm>
          <a:prstGeom prst="rect">
            <a:avLst/>
          </a:prstGeom>
        </p:spPr>
        <p:txBody>
          <a:bodyPr vert="horz" lIns="91440" tIns="45720" rIns="91440" bIns="45720" rtlCol="0">
            <a:noAutofit/>
          </a:bodyPr>
          <a:lstStyle/>
          <a:p>
            <a:pPr algn="just">
              <a:spcBef>
                <a:spcPct val="20000"/>
              </a:spcBef>
            </a:pPr>
            <a:r>
              <a:rPr lang="en-US" sz="1500" dirty="0" smtClean="0"/>
              <a:t>The recommended dose of INFERGEN </a:t>
            </a:r>
            <a:r>
              <a:rPr lang="en-US" sz="1500" dirty="0" err="1" smtClean="0"/>
              <a:t>monotherapy</a:t>
            </a:r>
            <a:r>
              <a:rPr lang="en-US" sz="1500" dirty="0" smtClean="0"/>
              <a:t> for the initial treatment of chronic HCV infection is 9 mcg administered three times a week as a single subcutaneous injection for 24 weeks</a:t>
            </a:r>
          </a:p>
        </p:txBody>
      </p:sp>
      <p:sp>
        <p:nvSpPr>
          <p:cNvPr id="13" name="Title 1"/>
          <p:cNvSpPr txBox="1">
            <a:spLocks/>
          </p:cNvSpPr>
          <p:nvPr/>
        </p:nvSpPr>
        <p:spPr>
          <a:xfrm>
            <a:off x="228600" y="41148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Contraindications</a:t>
            </a:r>
          </a:p>
        </p:txBody>
      </p:sp>
      <p:sp>
        <p:nvSpPr>
          <p:cNvPr id="15" name="Content Placeholder 2"/>
          <p:cNvSpPr txBox="1">
            <a:spLocks/>
          </p:cNvSpPr>
          <p:nvPr/>
        </p:nvSpPr>
        <p:spPr>
          <a:xfrm>
            <a:off x="228600" y="4419600"/>
            <a:ext cx="8229600" cy="838200"/>
          </a:xfrm>
          <a:prstGeom prst="rect">
            <a:avLst/>
          </a:prstGeom>
        </p:spPr>
        <p:txBody>
          <a:bodyPr vert="horz" lIns="91440" tIns="45720" rIns="91440" bIns="45720" rtlCol="0">
            <a:noAutofit/>
          </a:bodyPr>
          <a:lstStyle/>
          <a:p>
            <a:pPr algn="just">
              <a:spcBef>
                <a:spcPct val="20000"/>
              </a:spcBef>
            </a:pPr>
            <a:r>
              <a:rPr lang="en-US" sz="1500" dirty="0" smtClean="0"/>
              <a:t>contraindicated in patients with hepatic </a:t>
            </a:r>
            <a:r>
              <a:rPr lang="en-US" sz="1500" dirty="0" err="1" smtClean="0"/>
              <a:t>decompensation</a:t>
            </a:r>
            <a:r>
              <a:rPr lang="en-US" sz="1500" dirty="0" smtClean="0"/>
              <a:t>; autoimmune hepatitis; known hypersensitivity reactions such as </a:t>
            </a:r>
            <a:r>
              <a:rPr lang="en-US" sz="1500" dirty="0" err="1" smtClean="0"/>
              <a:t>urticaria</a:t>
            </a:r>
            <a:r>
              <a:rPr lang="en-US" sz="1500" dirty="0" smtClean="0"/>
              <a:t>, </a:t>
            </a:r>
            <a:r>
              <a:rPr lang="en-US" sz="1500" dirty="0" err="1" smtClean="0"/>
              <a:t>angioedema</a:t>
            </a:r>
            <a:r>
              <a:rPr lang="en-US" sz="1500" dirty="0" smtClean="0"/>
              <a:t>, </a:t>
            </a:r>
            <a:r>
              <a:rPr lang="en-US" sz="1500" dirty="0" err="1" smtClean="0"/>
              <a:t>bronchoconstriction</a:t>
            </a:r>
            <a:r>
              <a:rPr lang="en-US" sz="1500" dirty="0" smtClean="0"/>
              <a:t>, anaphylaxis to interferon alphas or to any component of the product</a:t>
            </a:r>
          </a:p>
        </p:txBody>
      </p:sp>
      <p:sp>
        <p:nvSpPr>
          <p:cNvPr id="14" name="Title 1"/>
          <p:cNvSpPr txBox="1">
            <a:spLocks/>
          </p:cNvSpPr>
          <p:nvPr/>
        </p:nvSpPr>
        <p:spPr>
          <a:xfrm>
            <a:off x="228600" y="51816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Side-effects</a:t>
            </a:r>
          </a:p>
        </p:txBody>
      </p:sp>
      <p:sp>
        <p:nvSpPr>
          <p:cNvPr id="16" name="Content Placeholder 2"/>
          <p:cNvSpPr txBox="1">
            <a:spLocks/>
          </p:cNvSpPr>
          <p:nvPr/>
        </p:nvSpPr>
        <p:spPr>
          <a:xfrm>
            <a:off x="228600" y="5486400"/>
            <a:ext cx="8229600" cy="304800"/>
          </a:xfrm>
          <a:prstGeom prst="rect">
            <a:avLst/>
          </a:prstGeom>
        </p:spPr>
        <p:txBody>
          <a:bodyPr vert="horz" lIns="91440" tIns="45720" rIns="91440" bIns="45720" rtlCol="0">
            <a:noAutofit/>
          </a:bodyPr>
          <a:lstStyle/>
          <a:p>
            <a:pPr algn="just">
              <a:spcBef>
                <a:spcPct val="20000"/>
              </a:spcBef>
            </a:pPr>
            <a:r>
              <a:rPr lang="en-US" sz="1500" dirty="0" smtClean="0"/>
              <a:t> INFERGEN alone or in combination with </a:t>
            </a:r>
            <a:r>
              <a:rPr lang="en-US" sz="1500" dirty="0" err="1" smtClean="0"/>
              <a:t>ribavirin</a:t>
            </a:r>
            <a:r>
              <a:rPr lang="en-US" sz="1500" dirty="0" smtClean="0"/>
              <a:t> causes a broad range of serious adverse reactions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228600" y="1524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References</a:t>
            </a:r>
          </a:p>
        </p:txBody>
      </p:sp>
      <p:sp>
        <p:nvSpPr>
          <p:cNvPr id="19" name="Content Placeholder 2"/>
          <p:cNvSpPr txBox="1">
            <a:spLocks/>
          </p:cNvSpPr>
          <p:nvPr/>
        </p:nvSpPr>
        <p:spPr>
          <a:xfrm>
            <a:off x="228600" y="457200"/>
            <a:ext cx="8229600" cy="914400"/>
          </a:xfrm>
          <a:prstGeom prst="rect">
            <a:avLst/>
          </a:prstGeom>
        </p:spPr>
        <p:txBody>
          <a:bodyPr vert="horz" lIns="91440" tIns="45720" rIns="91440" bIns="45720" rtlCol="0">
            <a:noAutofit/>
          </a:bodyPr>
          <a:lstStyle/>
          <a:p>
            <a:pPr marL="342900" indent="-342900" algn="just">
              <a:spcBef>
                <a:spcPct val="20000"/>
              </a:spcBef>
              <a:buAutoNum type="arabicPeriod"/>
            </a:pPr>
            <a:r>
              <a:rPr lang="en-US" sz="1600" dirty="0" smtClean="0"/>
              <a:t>http://www.rxlist.com/infergen-drug.htm</a:t>
            </a:r>
          </a:p>
          <a:p>
            <a:pPr marL="342900" indent="-342900" algn="just">
              <a:spcBef>
                <a:spcPct val="20000"/>
              </a:spcBef>
              <a:buAutoNum type="arabicPeriod"/>
            </a:pPr>
            <a:r>
              <a:rPr lang="en-US" sz="1600" dirty="0" smtClean="0"/>
              <a:t>http://dailymed.nlm.nih.gov/dailymed/drugInfo.cfm?setid=29ad47ed-cb94-470b-b3ab-9281abf414d5</a:t>
            </a:r>
            <a:endParaRPr lang="en-US" sz="1500"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1247</TotalTime>
  <Words>829</Words>
  <Application>Microsoft Office PowerPoint</Application>
  <PresentationFormat>On-screen Show (4:3)</PresentationFormat>
  <Paragraphs>50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Interferon alfacon-1 (DB00069) Approved Drug</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Lepirudin (DB00001) Approved Drug</dc:title>
  <dc:creator>abc</dc:creator>
  <cp:lastModifiedBy>abc</cp:lastModifiedBy>
  <cp:revision>114</cp:revision>
  <dcterms:created xsi:type="dcterms:W3CDTF">2014-12-19T08:52:54Z</dcterms:created>
  <dcterms:modified xsi:type="dcterms:W3CDTF">2015-01-12T04:04:21Z</dcterms:modified>
</cp:coreProperties>
</file>